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5" r:id="rId4"/>
    <p:sldId id="269" r:id="rId5"/>
    <p:sldId id="268" r:id="rId6"/>
    <p:sldId id="260" r:id="rId7"/>
    <p:sldId id="267" r:id="rId8"/>
    <p:sldId id="266" r:id="rId9"/>
    <p:sldId id="262" r:id="rId10"/>
    <p:sldId id="263" r:id="rId11"/>
    <p:sldId id="258" r:id="rId12"/>
    <p:sldId id="259" r:id="rId13"/>
    <p:sldId id="274" r:id="rId14"/>
    <p:sldId id="275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aYou" initials="J" lastIdx="2" clrIdx="0"/>
  <p:cmAuthor id="1" name="clay.johnson" initials="cj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00FF"/>
    <a:srgbClr val="CC00FF"/>
    <a:srgbClr val="66CCFF"/>
    <a:srgbClr val="CC6600"/>
    <a:srgbClr val="CCCC00"/>
    <a:srgbClr val="00CC00"/>
    <a:srgbClr val="33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89793" autoAdjust="0"/>
  </p:normalViewPr>
  <p:slideViewPr>
    <p:cSldViewPr>
      <p:cViewPr>
        <p:scale>
          <a:sx n="93" d="100"/>
          <a:sy n="93" d="100"/>
        </p:scale>
        <p:origin x="-474" y="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earch-fs\GRD-Volume1\Projects\College%20Readiness%20(ACT)%20Study\Analysis\SAS%20Code\Study%20Files\ACT_Raw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400" dirty="0" smtClean="0"/>
              <a:t>MAP Reading </a:t>
            </a:r>
            <a:r>
              <a:rPr lang="en-US" sz="2400" dirty="0"/>
              <a:t>to ACT Reading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Empirical Probabilities</c:v>
          </c:tx>
          <c:xVal>
            <c:numRef>
              <c:f>'[ACT_Raw.xlsx]Empirical Probabilities'!$G$101:$G$125</c:f>
              <c:numCache>
                <c:formatCode>General</c:formatCode>
                <c:ptCount val="25"/>
                <c:pt idx="0">
                  <c:v>145</c:v>
                </c:pt>
                <c:pt idx="1">
                  <c:v>150</c:v>
                </c:pt>
                <c:pt idx="2">
                  <c:v>155</c:v>
                </c:pt>
                <c:pt idx="3">
                  <c:v>160</c:v>
                </c:pt>
                <c:pt idx="4">
                  <c:v>165</c:v>
                </c:pt>
                <c:pt idx="5">
                  <c:v>170</c:v>
                </c:pt>
                <c:pt idx="6">
                  <c:v>175</c:v>
                </c:pt>
                <c:pt idx="7">
                  <c:v>180</c:v>
                </c:pt>
                <c:pt idx="8">
                  <c:v>185</c:v>
                </c:pt>
                <c:pt idx="9">
                  <c:v>190</c:v>
                </c:pt>
                <c:pt idx="10">
                  <c:v>195</c:v>
                </c:pt>
                <c:pt idx="11">
                  <c:v>200</c:v>
                </c:pt>
                <c:pt idx="12">
                  <c:v>205</c:v>
                </c:pt>
                <c:pt idx="13">
                  <c:v>210</c:v>
                </c:pt>
                <c:pt idx="14">
                  <c:v>215</c:v>
                </c:pt>
                <c:pt idx="15">
                  <c:v>220</c:v>
                </c:pt>
                <c:pt idx="16">
                  <c:v>225</c:v>
                </c:pt>
                <c:pt idx="17">
                  <c:v>230</c:v>
                </c:pt>
                <c:pt idx="18">
                  <c:v>235</c:v>
                </c:pt>
                <c:pt idx="19">
                  <c:v>240</c:v>
                </c:pt>
                <c:pt idx="20">
                  <c:v>245</c:v>
                </c:pt>
                <c:pt idx="21">
                  <c:v>250</c:v>
                </c:pt>
                <c:pt idx="22">
                  <c:v>255</c:v>
                </c:pt>
                <c:pt idx="23">
                  <c:v>260</c:v>
                </c:pt>
                <c:pt idx="24">
                  <c:v>265</c:v>
                </c:pt>
              </c:numCache>
            </c:numRef>
          </c:xVal>
          <c:yVal>
            <c:numRef>
              <c:f>'[ACT_Raw.xlsx]Empirical Probabilities'!$I$101:$I$125</c:f>
              <c:numCache>
                <c:formatCode>0%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6.6666666666666775E-3</c:v>
                </c:pt>
                <c:pt idx="13">
                  <c:v>2.6455026455026519E-2</c:v>
                </c:pt>
                <c:pt idx="14">
                  <c:v>5.5172413793103524E-2</c:v>
                </c:pt>
                <c:pt idx="15">
                  <c:v>9.895833333333369E-2</c:v>
                </c:pt>
                <c:pt idx="16">
                  <c:v>0.16040100250626627</c:v>
                </c:pt>
                <c:pt idx="17">
                  <c:v>0.32383419689119181</c:v>
                </c:pt>
                <c:pt idx="18">
                  <c:v>0.54</c:v>
                </c:pt>
                <c:pt idx="19">
                  <c:v>0.79518072289156627</c:v>
                </c:pt>
                <c:pt idx="20">
                  <c:v>0.93043478260869561</c:v>
                </c:pt>
                <c:pt idx="21">
                  <c:v>0.95652173913043481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Model-based Probabilities</c:v>
          </c:tx>
          <c:xVal>
            <c:numRef>
              <c:f>'[ACT_Raw.xlsx]Empirical Probabilities'!$G$101:$G$125</c:f>
              <c:numCache>
                <c:formatCode>General</c:formatCode>
                <c:ptCount val="25"/>
                <c:pt idx="0">
                  <c:v>145</c:v>
                </c:pt>
                <c:pt idx="1">
                  <c:v>150</c:v>
                </c:pt>
                <c:pt idx="2">
                  <c:v>155</c:v>
                </c:pt>
                <c:pt idx="3">
                  <c:v>160</c:v>
                </c:pt>
                <c:pt idx="4">
                  <c:v>165</c:v>
                </c:pt>
                <c:pt idx="5">
                  <c:v>170</c:v>
                </c:pt>
                <c:pt idx="6">
                  <c:v>175</c:v>
                </c:pt>
                <c:pt idx="7">
                  <c:v>180</c:v>
                </c:pt>
                <c:pt idx="8">
                  <c:v>185</c:v>
                </c:pt>
                <c:pt idx="9">
                  <c:v>190</c:v>
                </c:pt>
                <c:pt idx="10">
                  <c:v>195</c:v>
                </c:pt>
                <c:pt idx="11">
                  <c:v>200</c:v>
                </c:pt>
                <c:pt idx="12">
                  <c:v>205</c:v>
                </c:pt>
                <c:pt idx="13">
                  <c:v>210</c:v>
                </c:pt>
                <c:pt idx="14">
                  <c:v>215</c:v>
                </c:pt>
                <c:pt idx="15">
                  <c:v>220</c:v>
                </c:pt>
                <c:pt idx="16">
                  <c:v>225</c:v>
                </c:pt>
                <c:pt idx="17">
                  <c:v>230</c:v>
                </c:pt>
                <c:pt idx="18">
                  <c:v>235</c:v>
                </c:pt>
                <c:pt idx="19">
                  <c:v>240</c:v>
                </c:pt>
                <c:pt idx="20">
                  <c:v>245</c:v>
                </c:pt>
                <c:pt idx="21">
                  <c:v>250</c:v>
                </c:pt>
                <c:pt idx="22">
                  <c:v>255</c:v>
                </c:pt>
                <c:pt idx="23">
                  <c:v>260</c:v>
                </c:pt>
                <c:pt idx="24">
                  <c:v>265</c:v>
                </c:pt>
              </c:numCache>
            </c:numRef>
          </c:xVal>
          <c:yVal>
            <c:numRef>
              <c:f>'[ACT_Raw.xlsx]Empirical Probabilities'!$J$101:$J$125</c:f>
              <c:numCache>
                <c:formatCode>0%</c:formatCode>
                <c:ptCount val="25"/>
                <c:pt idx="0">
                  <c:v>5.736691450436671E-3</c:v>
                </c:pt>
                <c:pt idx="1">
                  <c:v>1.3628194485350938E-8</c:v>
                </c:pt>
                <c:pt idx="2">
                  <c:v>2.324891848290135E-10</c:v>
                </c:pt>
                <c:pt idx="3">
                  <c:v>8.8547255861309039E-25</c:v>
                </c:pt>
                <c:pt idx="4">
                  <c:v>2.6911437561648802E-55</c:v>
                </c:pt>
                <c:pt idx="5">
                  <c:v>9.8925604909877906E-91</c:v>
                </c:pt>
                <c:pt idx="6">
                  <c:v>4.0446569808935883E-160</c:v>
                </c:pt>
                <c:pt idx="7">
                  <c:v>3.4845531222861288E-303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4.2293292927942719E-39</c:v>
                </c:pt>
                <c:pt idx="18">
                  <c:v>0.6030629912346015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'[ACT_Raw.xlsx]Empirical Probabilities'!$L$100</c:f>
              <c:strCache>
                <c:ptCount val="1"/>
                <c:pt idx="0">
                  <c:v>Adjusted Empirical</c:v>
                </c:pt>
              </c:strCache>
            </c:strRef>
          </c:tx>
          <c:xVal>
            <c:numRef>
              <c:f>'[ACT_Raw.xlsx]Empirical Probabilities'!$G$101:$G$125</c:f>
              <c:numCache>
                <c:formatCode>General</c:formatCode>
                <c:ptCount val="25"/>
                <c:pt idx="0">
                  <c:v>145</c:v>
                </c:pt>
                <c:pt idx="1">
                  <c:v>150</c:v>
                </c:pt>
                <c:pt idx="2">
                  <c:v>155</c:v>
                </c:pt>
                <c:pt idx="3">
                  <c:v>160</c:v>
                </c:pt>
                <c:pt idx="4">
                  <c:v>165</c:v>
                </c:pt>
                <c:pt idx="5">
                  <c:v>170</c:v>
                </c:pt>
                <c:pt idx="6">
                  <c:v>175</c:v>
                </c:pt>
                <c:pt idx="7">
                  <c:v>180</c:v>
                </c:pt>
                <c:pt idx="8">
                  <c:v>185</c:v>
                </c:pt>
                <c:pt idx="9">
                  <c:v>190</c:v>
                </c:pt>
                <c:pt idx="10">
                  <c:v>195</c:v>
                </c:pt>
                <c:pt idx="11">
                  <c:v>200</c:v>
                </c:pt>
                <c:pt idx="12">
                  <c:v>205</c:v>
                </c:pt>
                <c:pt idx="13">
                  <c:v>210</c:v>
                </c:pt>
                <c:pt idx="14">
                  <c:v>215</c:v>
                </c:pt>
                <c:pt idx="15">
                  <c:v>220</c:v>
                </c:pt>
                <c:pt idx="16">
                  <c:v>225</c:v>
                </c:pt>
                <c:pt idx="17">
                  <c:v>230</c:v>
                </c:pt>
                <c:pt idx="18">
                  <c:v>235</c:v>
                </c:pt>
                <c:pt idx="19">
                  <c:v>240</c:v>
                </c:pt>
                <c:pt idx="20">
                  <c:v>245</c:v>
                </c:pt>
                <c:pt idx="21">
                  <c:v>250</c:v>
                </c:pt>
                <c:pt idx="22">
                  <c:v>255</c:v>
                </c:pt>
                <c:pt idx="23">
                  <c:v>260</c:v>
                </c:pt>
                <c:pt idx="24">
                  <c:v>265</c:v>
                </c:pt>
              </c:numCache>
            </c:numRef>
          </c:xVal>
          <c:yVal>
            <c:numRef>
              <c:f>'[ACT_Raw.xlsx]Empirical Probabilities'!$L$101:$L$125</c:f>
              <c:numCache>
                <c:formatCode>0%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6.6666666666666775E-3</c:v>
                </c:pt>
                <c:pt idx="13">
                  <c:v>2.6455026455026519E-2</c:v>
                </c:pt>
                <c:pt idx="14">
                  <c:v>5.5172413793103524E-2</c:v>
                </c:pt>
                <c:pt idx="15">
                  <c:v>9.895833333333369E-2</c:v>
                </c:pt>
                <c:pt idx="16">
                  <c:v>0.16040100250626627</c:v>
                </c:pt>
                <c:pt idx="17">
                  <c:v>0.32383419689119181</c:v>
                </c:pt>
                <c:pt idx="18">
                  <c:v>0.54</c:v>
                </c:pt>
                <c:pt idx="19">
                  <c:v>0.79518072289156627</c:v>
                </c:pt>
                <c:pt idx="20">
                  <c:v>0.93043478260869561</c:v>
                </c:pt>
                <c:pt idx="21">
                  <c:v>0.95652173913043481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</c:numCache>
            </c:numRef>
          </c:yVal>
          <c:smooth val="1"/>
        </c:ser>
        <c:axId val="60404480"/>
        <c:axId val="60406016"/>
      </c:scatterChart>
      <c:valAx>
        <c:axId val="60404480"/>
        <c:scaling>
          <c:orientation val="minMax"/>
          <c:max val="270"/>
          <c:min val="145"/>
        </c:scaling>
        <c:axPos val="b"/>
        <c:numFmt formatCode="General" sourceLinked="1"/>
        <c:tickLblPos val="nextTo"/>
        <c:crossAx val="60406016"/>
        <c:crosses val="autoZero"/>
        <c:crossBetween val="midCat"/>
      </c:valAx>
      <c:valAx>
        <c:axId val="60406016"/>
        <c:scaling>
          <c:orientation val="minMax"/>
          <c:max val="1"/>
          <c:min val="0"/>
        </c:scaling>
        <c:axPos val="l"/>
        <c:majorGridlines/>
        <c:numFmt formatCode="0%" sourceLinked="0"/>
        <c:tickLblPos val="nextTo"/>
        <c:crossAx val="60404480"/>
        <c:crosses val="autoZero"/>
        <c:crossBetween val="midCat"/>
      </c:valAx>
    </c:plotArea>
    <c:legend>
      <c:legendPos val="b"/>
      <c:layout/>
    </c:legend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7"/>
  <c:chart>
    <c:title>
      <c:tx>
        <c:rich>
          <a:bodyPr/>
          <a:lstStyle/>
          <a:p>
            <a:pPr>
              <a:defRPr/>
            </a:pPr>
            <a:r>
              <a:rPr lang="en-US"/>
              <a:t>Chad Johnson's</a:t>
            </a:r>
            <a:r>
              <a:rPr lang="en-US" baseline="0"/>
              <a:t> Mathematics Growth</a:t>
            </a:r>
            <a:endParaRPr lang="en-US"/>
          </a:p>
        </c:rich>
      </c:tx>
      <c:layout>
        <c:manualLayout>
          <c:xMode val="edge"/>
          <c:yMode val="edge"/>
          <c:x val="0.15772370467580446"/>
          <c:y val="3.3672391930733854E-2"/>
        </c:manualLayout>
      </c:layout>
      <c:overlay val="1"/>
    </c:title>
    <c:plotArea>
      <c:layout>
        <c:manualLayout>
          <c:layoutTarget val="inner"/>
          <c:xMode val="edge"/>
          <c:yMode val="edge"/>
          <c:x val="4.7817633906872943E-2"/>
          <c:y val="3.1154032854444472E-2"/>
          <c:w val="0.63722088558374779"/>
          <c:h val="0.91258037239809564"/>
        </c:manualLayout>
      </c:layout>
      <c:lineChart>
        <c:grouping val="standard"/>
        <c:ser>
          <c:idx val="1"/>
          <c:order val="0"/>
          <c:tx>
            <c:strRef>
              <c:f>Sheet1!$A$5</c:f>
              <c:strCache>
                <c:ptCount val="1"/>
                <c:pt idx="0">
                  <c:v>College Readiness Tranectory</c:v>
                </c:pt>
              </c:strCache>
            </c:strRef>
          </c:tx>
          <c:spPr>
            <a:ln w="44450"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Sheet1!$B$3:$E$3</c:f>
              <c:strCache>
                <c:ptCount val="4"/>
                <c:pt idx="0">
                  <c:v>F Gr 6</c:v>
                </c:pt>
                <c:pt idx="1">
                  <c:v>S Gr 6</c:v>
                </c:pt>
                <c:pt idx="2">
                  <c:v>S Gr 7</c:v>
                </c:pt>
                <c:pt idx="3">
                  <c:v>S Gr 8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226</c:v>
                </c:pt>
                <c:pt idx="1">
                  <c:v>236</c:v>
                </c:pt>
                <c:pt idx="2">
                  <c:v>247</c:v>
                </c:pt>
                <c:pt idx="3">
                  <c:v>258</c:v>
                </c:pt>
              </c:numCache>
            </c:numRef>
          </c:val>
        </c:ser>
        <c:ser>
          <c:idx val="2"/>
          <c:order val="1"/>
          <c:tx>
            <c:strRef>
              <c:f>Sheet1!$A$6</c:f>
              <c:strCache>
                <c:ptCount val="1"/>
                <c:pt idx="0">
                  <c:v>Johnson's Trajectory</c:v>
                </c:pt>
              </c:strCache>
            </c:strRef>
          </c:tx>
          <c:spPr>
            <a:ln w="44450">
              <a:solidFill>
                <a:schemeClr val="accent6">
                  <a:lumMod val="75000"/>
                </a:schemeClr>
              </a:solidFill>
              <a:prstDash val="dash"/>
            </a:ln>
          </c:spPr>
          <c:marker>
            <c:symbol val="none"/>
          </c:marker>
          <c:cat>
            <c:strRef>
              <c:f>Sheet1!$B$3:$E$3</c:f>
              <c:strCache>
                <c:ptCount val="4"/>
                <c:pt idx="0">
                  <c:v>F Gr 6</c:v>
                </c:pt>
                <c:pt idx="1">
                  <c:v>S Gr 6</c:v>
                </c:pt>
                <c:pt idx="2">
                  <c:v>S Gr 7</c:v>
                </c:pt>
                <c:pt idx="3">
                  <c:v>S Gr 8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226</c:v>
                </c:pt>
                <c:pt idx="1">
                  <c:v>240</c:v>
                </c:pt>
                <c:pt idx="2">
                  <c:v>251</c:v>
                </c:pt>
                <c:pt idx="3">
                  <c:v>262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Johnson's Growth</c:v>
                </c:pt>
              </c:strCache>
            </c:strRef>
          </c:tx>
          <c:spPr>
            <a:ln w="44450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Sheet1!$B$3:$E$3</c:f>
              <c:strCache>
                <c:ptCount val="4"/>
                <c:pt idx="0">
                  <c:v>F Gr 6</c:v>
                </c:pt>
                <c:pt idx="1">
                  <c:v>S Gr 6</c:v>
                </c:pt>
                <c:pt idx="2">
                  <c:v>S Gr 7</c:v>
                </c:pt>
                <c:pt idx="3">
                  <c:v>S Gr 8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226</c:v>
                </c:pt>
                <c:pt idx="1">
                  <c:v>240</c:v>
                </c:pt>
              </c:numCache>
            </c:numRef>
          </c:val>
        </c:ser>
        <c:ser>
          <c:idx val="3"/>
          <c:order val="3"/>
          <c:tx>
            <c:strRef>
              <c:f>Sheet1!$A$7</c:f>
              <c:strCache>
                <c:ptCount val="1"/>
                <c:pt idx="0">
                  <c:v>Normal Growth</c:v>
                </c:pt>
              </c:strCache>
            </c:strRef>
          </c:tx>
          <c:spPr>
            <a:ln w="44450">
              <a:solidFill>
                <a:schemeClr val="accent3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Sheet1!$B$3:$E$3</c:f>
              <c:strCache>
                <c:ptCount val="4"/>
                <c:pt idx="0">
                  <c:v>F Gr 6</c:v>
                </c:pt>
                <c:pt idx="1">
                  <c:v>S Gr 6</c:v>
                </c:pt>
                <c:pt idx="2">
                  <c:v>S Gr 7</c:v>
                </c:pt>
                <c:pt idx="3">
                  <c:v>S Gr 8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226</c:v>
                </c:pt>
                <c:pt idx="1">
                  <c:v>232</c:v>
                </c:pt>
                <c:pt idx="2">
                  <c:v>238</c:v>
                </c:pt>
                <c:pt idx="3">
                  <c:v>243</c:v>
                </c:pt>
              </c:numCache>
            </c:numRef>
          </c:val>
        </c:ser>
        <c:marker val="1"/>
        <c:axId val="60445056"/>
        <c:axId val="60446592"/>
      </c:lineChart>
      <c:catAx>
        <c:axId val="60445056"/>
        <c:scaling>
          <c:orientation val="minMax"/>
        </c:scaling>
        <c:axPos val="b"/>
        <c:tickLblPos val="nextTo"/>
        <c:crossAx val="60446592"/>
        <c:crosses val="autoZero"/>
        <c:auto val="1"/>
        <c:lblAlgn val="ctr"/>
        <c:lblOffset val="100"/>
      </c:catAx>
      <c:valAx>
        <c:axId val="60446592"/>
        <c:scaling>
          <c:orientation val="minMax"/>
        </c:scaling>
        <c:axPos val="l"/>
        <c:majorGridlines/>
        <c:numFmt formatCode="General" sourceLinked="1"/>
        <c:tickLblPos val="nextTo"/>
        <c:crossAx val="60445056"/>
        <c:crosses val="autoZero"/>
        <c:crossBetween val="between"/>
      </c:valAx>
      <c:spPr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67732247010790314"/>
          <c:y val="0.37137709698466437"/>
          <c:w val="0.32267752989209703"/>
          <c:h val="0.25724558508321876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0.07286</cdr:x>
      <cdr:y>0.18956</cdr:y>
    </cdr:from>
    <cdr:to>
      <cdr:x>0.65574</cdr:x>
      <cdr:y>0.18956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419863" y="678892"/>
          <a:ext cx="3358907" cy="0"/>
        </a:xfrm>
        <a:prstGeom xmlns:a="http://schemas.openxmlformats.org/drawingml/2006/main" prst="line">
          <a:avLst/>
        </a:prstGeom>
        <a:ln xmlns:a="http://schemas.openxmlformats.org/drawingml/2006/main" w="44450">
          <a:solidFill>
            <a:schemeClr val="tx2">
              <a:lumMod val="75000"/>
            </a:schemeClr>
          </a:solidFill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0.08099</cdr:x>
      <cdr:y>0.0984</cdr:y>
    </cdr:from>
    <cdr:to>
      <cdr:x>0.43802</cdr:x>
      <cdr:y>0.35372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6725" y="352425"/>
          <a:ext cx="2057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8th</a:t>
          </a:r>
          <a:r>
            <a:rPr lang="en-US" sz="1100" baseline="0" dirty="0"/>
            <a:t> Grade College Readiness Benchmark</a:t>
          </a:r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9D3D78B9-384F-48F1-8086-124314766A5D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6EFE201D-AF87-45DC-AD10-2FF9F53CF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0213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274227-EC8A-4590-A3F8-E7A3439F1B88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7" rIns="93172" bIns="4658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7" rIns="93172" bIns="4658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979B8B-2C0A-4B29-95B9-1D617119A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3317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3399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480EF-56D0-4EDD-A256-2FBEFE55D2A8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5A4D0-8AC8-4224-AD9C-0EF93B2AB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3399CC"/>
            </a:solidFill>
          </a:ln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1C0DA-EEBF-4C16-BD09-049AAA54FC86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73D7-99D7-41BF-B81A-B2478BFDC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ln>
            <a:solidFill>
              <a:srgbClr val="3399CC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ln>
            <a:solidFill>
              <a:srgbClr val="3399CC"/>
            </a:solidFill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216C-6B76-4C5E-9F04-831554DA0EED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5A018-DF84-452B-8FEF-F4D94E478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4A621-387A-4054-84C7-3E5CD069CAF1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834D-6BD5-4737-BCA2-B5C8511C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/>
          </p:cNvSpPr>
          <p:nvPr userDrawn="1"/>
        </p:nvSpPr>
        <p:spPr bwMode="auto">
          <a:xfrm>
            <a:off x="685800" y="25146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3399CC"/>
                </a:solidFill>
                <a:latin typeface="Archer Bold" pitchFamily="1" charset="0"/>
              </a:rPr>
              <a:t>SECTION Title Here in Archer Bold</a:t>
            </a:r>
            <a:r>
              <a:rPr lang="en-US" sz="3600" dirty="0">
                <a:solidFill>
                  <a:srgbClr val="3399CC"/>
                </a:solidFill>
                <a:latin typeface="Calibri" pitchFamily="1" charset="0"/>
              </a:rPr>
              <a:t> </a:t>
            </a:r>
            <a:endParaRPr lang="en-US" sz="3600" dirty="0">
              <a:latin typeface="Calibri" pitchFamily="1" charset="0"/>
            </a:endParaRPr>
          </a:p>
        </p:txBody>
      </p:sp>
      <p:sp>
        <p:nvSpPr>
          <p:cNvPr id="3" name="Subtitle 4"/>
          <p:cNvSpPr>
            <a:spLocks/>
          </p:cNvSpPr>
          <p:nvPr userDrawn="1"/>
        </p:nvSpPr>
        <p:spPr bwMode="auto">
          <a:xfrm>
            <a:off x="1182688" y="3695700"/>
            <a:ext cx="6778625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>
                <a:solidFill>
                  <a:srgbClr val="898989"/>
                </a:solidFill>
              </a:rPr>
              <a:t>Subtitle here if needed in Arial Regular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49F38-AFC6-4064-9F90-CB05B73A3576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86C5-17AB-4A28-8E8D-18FD5CF08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Here in Arial Regular 36 size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solidFill>
              <a:srgbClr val="3399C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FD8F4-8F3C-4600-A79B-7E21EB597052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4AF2D-64D6-407F-8863-4CDAC9456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8077200" cy="1142999"/>
          </a:xfrm>
        </p:spPr>
        <p:txBody>
          <a:bodyPr/>
          <a:lstStyle/>
          <a:p>
            <a:r>
              <a:rPr lang="en-US" dirty="0" smtClean="0"/>
              <a:t>College Readiness</a:t>
            </a:r>
            <a:br>
              <a:rPr lang="en-US" dirty="0" smtClean="0"/>
            </a:br>
            <a:r>
              <a:rPr lang="en-US" dirty="0" smtClean="0"/>
              <a:t>LINKING STUDY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858000" cy="2438400"/>
          </a:xfrm>
        </p:spPr>
        <p:txBody>
          <a:bodyPr/>
          <a:lstStyle/>
          <a:p>
            <a:r>
              <a:rPr lang="en-US" dirty="0" smtClean="0"/>
              <a:t>A Study of the Alignment of the RIT Scales of NWEA’s MAP</a:t>
            </a:r>
            <a:r>
              <a:rPr lang="en-US" baseline="30000" dirty="0" smtClean="0"/>
              <a:t>®</a:t>
            </a:r>
            <a:r>
              <a:rPr lang="en-US" dirty="0" smtClean="0"/>
              <a:t> Assessments with the College Readiness Benchmarks of EXPLORE</a:t>
            </a:r>
            <a:r>
              <a:rPr lang="en-US" baseline="30000" dirty="0" smtClean="0"/>
              <a:t>®</a:t>
            </a:r>
            <a:r>
              <a:rPr lang="en-US" dirty="0" smtClean="0"/>
              <a:t>, PLAN</a:t>
            </a:r>
            <a:r>
              <a:rPr lang="en-US" baseline="30000" dirty="0" smtClean="0"/>
              <a:t>®</a:t>
            </a:r>
            <a:r>
              <a:rPr lang="en-US" dirty="0" smtClean="0"/>
              <a:t>, and ACT</a:t>
            </a:r>
            <a:r>
              <a:rPr lang="en-US" baseline="30000" dirty="0" smtClean="0"/>
              <a:t>®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Tables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371599" y="1066787"/>
          <a:ext cx="6324600" cy="5562612"/>
        </p:xfrm>
        <a:graphic>
          <a:graphicData uri="http://schemas.openxmlformats.org/drawingml/2006/table">
            <a:tbl>
              <a:tblPr/>
              <a:tblGrid>
                <a:gridCol w="1067593"/>
                <a:gridCol w="822198"/>
                <a:gridCol w="903153"/>
                <a:gridCol w="904417"/>
                <a:gridCol w="822198"/>
                <a:gridCol w="903153"/>
                <a:gridCol w="901888"/>
              </a:tblGrid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MAP Reading RIT Score as Predictor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latin typeface="Calibri"/>
                          <a:ea typeface="Times New Roman"/>
                          <a:cs typeface="Calibri"/>
                        </a:rPr>
                        <a:t>Reading Benchmark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latin typeface="Calibri"/>
                          <a:ea typeface="Times New Roman"/>
                          <a:cs typeface="Calibri"/>
                        </a:rPr>
                        <a:t>English Benchmark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MAP Reading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EXPLORE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PLAN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ACT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EXPLORE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PLAN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ACT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RIT Range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8th Grade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10th Grade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11th Grade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8th Grade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10th Grade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11th Grade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145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150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155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160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165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170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175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180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185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190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195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205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210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215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39%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220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27%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39%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225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45%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77%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230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91%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79%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235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54%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99%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93%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240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99%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245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92%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93%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250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96%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255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260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265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270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275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280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285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295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545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100%</a:t>
                      </a:r>
                      <a:endParaRPr lang="en-US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Reading Cut Scores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596" y="1295399"/>
          <a:ext cx="8686802" cy="5022166"/>
        </p:xfrm>
        <a:graphic>
          <a:graphicData uri="http://schemas.openxmlformats.org/drawingml/2006/table">
            <a:tbl>
              <a:tblPr/>
              <a:tblGrid>
                <a:gridCol w="965200"/>
                <a:gridCol w="1128943"/>
                <a:gridCol w="801458"/>
                <a:gridCol w="827317"/>
                <a:gridCol w="1103083"/>
                <a:gridCol w="1223738"/>
                <a:gridCol w="853168"/>
                <a:gridCol w="717097"/>
                <a:gridCol w="1066798"/>
              </a:tblGrid>
              <a:tr h="357554">
                <a:tc grid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MAP Reading RIT Score as Predictor – Same Season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5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Times New Roman"/>
                        </a:rPr>
                        <a:t>Cut Scores and Normative Percentile Ranks on MAP Corresponding to College Readiness Benchmarks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77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Grade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Times New Roman"/>
                        </a:rPr>
                        <a:t>Reading College Readiness Test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Benchmark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MAP Cut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MAP </a:t>
                      </a:r>
                      <a:r>
                        <a:rPr lang="en-US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Normed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 Percentile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Rank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Times New Roman"/>
                        </a:rPr>
                        <a:t>English College Readiness Test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Benchmark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MAP Cut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MAP </a:t>
                      </a:r>
                      <a:r>
                        <a:rPr lang="en-US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Normed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 Percentile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Rank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15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EXPLORE Reading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EXPLORE English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220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44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715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PLAN Reading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PLAN English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227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58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15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ACT Reading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Times New Roman"/>
                        </a:rPr>
                        <a:t>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ACT English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232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68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Language Usage Cut Scores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596" y="1295399"/>
          <a:ext cx="8686802" cy="5022166"/>
        </p:xfrm>
        <a:graphic>
          <a:graphicData uri="http://schemas.openxmlformats.org/drawingml/2006/table">
            <a:tbl>
              <a:tblPr/>
              <a:tblGrid>
                <a:gridCol w="965200"/>
                <a:gridCol w="1128943"/>
                <a:gridCol w="801458"/>
                <a:gridCol w="827317"/>
                <a:gridCol w="1103083"/>
                <a:gridCol w="1223738"/>
                <a:gridCol w="853168"/>
                <a:gridCol w="717097"/>
                <a:gridCol w="1066798"/>
              </a:tblGrid>
              <a:tr h="357554">
                <a:tc grid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MAP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Language Usage 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RIT Score as Predictor – Same Season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5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Times New Roman"/>
                        </a:rPr>
                        <a:t>Cut Scores and Normative Percentile Ranks on MAP Corresponding to College Readiness Benchmarks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77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Grade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Times New Roman"/>
                        </a:rPr>
                        <a:t>Reading College Readiness Test 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Benchmark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MAP Cut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MAP </a:t>
                      </a:r>
                      <a:r>
                        <a:rPr lang="en-US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Normed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 Percentile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Rank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Times New Roman"/>
                          <a:cs typeface="Times New Roman"/>
                        </a:rPr>
                        <a:t>English College Readiness Test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Benchmark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MAP Cut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MAP </a:t>
                      </a:r>
                      <a:r>
                        <a:rPr lang="en-US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Normed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 Percentile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Times New Roman"/>
                        </a:rPr>
                        <a:t>Rank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15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EXPLORE Reading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EXPLORE English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219</a:t>
                      </a:r>
                      <a:endParaRPr lang="en-US" sz="2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43</a:t>
                      </a:r>
                      <a:endParaRPr lang="en-US" sz="2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715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PLAN Reading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PLAN English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225</a:t>
                      </a:r>
                      <a:endParaRPr lang="en-US" sz="2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56</a:t>
                      </a:r>
                      <a:endParaRPr lang="en-US" sz="2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15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ACT Reading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Times New Roman"/>
                          <a:cs typeface="Times New Roman"/>
                        </a:rPr>
                        <a:t>ACT English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228</a:t>
                      </a:r>
                      <a:endParaRPr lang="en-US" sz="2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62</a:t>
                      </a:r>
                      <a:endParaRPr lang="en-US" sz="2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Student Level College Readiness Report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854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Student Name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Amanda Chang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Grade 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6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RIT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Percentile Rank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Probability of Meeting ACT College Readiness Benchmark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Fall 2010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226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66</a:t>
                      </a:r>
                      <a:r>
                        <a:rPr lang="en-US" sz="1600" baseline="30000"/>
                        <a:t>th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27%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Spring 2011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238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78</a:t>
                      </a:r>
                      <a:r>
                        <a:rPr lang="en-US" sz="1600" baseline="30000"/>
                        <a:t>th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49%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FFFF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Actual Growth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Growth Needed to Meet ACT Benchmark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Growth Target Met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Growth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Yes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prototype graphic display of a college readiness report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Organizational Background</a:t>
            </a:r>
          </a:p>
          <a:p>
            <a:r>
              <a:rPr lang="en-US" dirty="0" smtClean="0"/>
              <a:t>Objectives of Study</a:t>
            </a:r>
          </a:p>
          <a:p>
            <a:r>
              <a:rPr lang="en-US" dirty="0" smtClean="0"/>
              <a:t>Methods</a:t>
            </a:r>
          </a:p>
          <a:p>
            <a:r>
              <a:rPr lang="en-US" dirty="0" smtClean="0"/>
              <a:t>Findings</a:t>
            </a:r>
          </a:p>
          <a:p>
            <a:r>
              <a:rPr lang="en-US" dirty="0" smtClean="0"/>
              <a:t>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Methods:  Sample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1" y="1295400"/>
          <a:ext cx="8762999" cy="3413578"/>
        </p:xfrm>
        <a:graphic>
          <a:graphicData uri="http://schemas.openxmlformats.org/drawingml/2006/table">
            <a:tbl>
              <a:tblPr/>
              <a:tblGrid>
                <a:gridCol w="1188203"/>
                <a:gridCol w="1039678"/>
                <a:gridCol w="1188203"/>
                <a:gridCol w="1687886"/>
                <a:gridCol w="1778176"/>
                <a:gridCol w="1880853"/>
              </a:tblGrid>
              <a:tr h="12800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Grade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Unique State Count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Unique District Count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Unique School Count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Unique Student Count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669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ACT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3680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85339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Explore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11822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69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Plan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13915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26697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Times New Roman"/>
                          <a:cs typeface="Times New Roman"/>
                        </a:rPr>
                        <a:t>Total Matched</a:t>
                      </a:r>
                      <a:r>
                        <a:rPr lang="en-US" sz="24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Record Pairs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 smtClean="0">
                          <a:latin typeface="Calibri"/>
                          <a:ea typeface="Times New Roman"/>
                          <a:cs typeface="Times New Roman"/>
                        </a:rPr>
                        <a:t>108,000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Methods: Sample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NWEA districts that use EXPLORE, PLAN, and ACT were recruited.  </a:t>
            </a:r>
          </a:p>
          <a:p>
            <a:r>
              <a:rPr lang="en-US" dirty="0" smtClean="0"/>
              <a:t>ACT data was matched to corresponding MAP data at the individual level</a:t>
            </a:r>
          </a:p>
          <a:p>
            <a:r>
              <a:rPr lang="en-US" dirty="0" smtClean="0"/>
              <a:t>Total number of matched record pairs 108,000</a:t>
            </a:r>
          </a:p>
          <a:p>
            <a:r>
              <a:rPr lang="en-US" dirty="0" smtClean="0"/>
              <a:t>No formal sampling strategies employed other than to cut extreme residuals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 Models Explored in Total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MAP Reading to EXPLORE/PLAN/ACT English</a:t>
            </a:r>
          </a:p>
          <a:p>
            <a:r>
              <a:rPr lang="en-US" dirty="0" smtClean="0"/>
              <a:t>MAP Reading to EXPLORE/PLAN/ACT Reading</a:t>
            </a:r>
          </a:p>
          <a:p>
            <a:r>
              <a:rPr lang="en-US" dirty="0" smtClean="0"/>
              <a:t>MAP Language Usage to EXPLORE/PLAN/ACT English</a:t>
            </a:r>
          </a:p>
          <a:p>
            <a:r>
              <a:rPr lang="en-US" dirty="0" smtClean="0"/>
              <a:t>MAP Language Usage to EXPLORE/PLAN/ACT Reading</a:t>
            </a:r>
          </a:p>
          <a:p>
            <a:r>
              <a:rPr lang="en-US" dirty="0" smtClean="0"/>
              <a:t>MAP Math to EXPLORE/PLAN/ACT Math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Math Cut Scores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228600" y="1676402"/>
          <a:ext cx="8610601" cy="4526277"/>
        </p:xfrm>
        <a:graphic>
          <a:graphicData uri="http://schemas.openxmlformats.org/drawingml/2006/table">
            <a:tbl>
              <a:tblPr/>
              <a:tblGrid>
                <a:gridCol w="838200"/>
                <a:gridCol w="2895600"/>
                <a:gridCol w="1600200"/>
                <a:gridCol w="1597534"/>
                <a:gridCol w="1679067"/>
              </a:tblGrid>
              <a:tr h="532503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MAP Mathematics RIT Score as Predictor – Same Season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87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Cut Scores and Normative Percentile Ranks on MAP Corresponding to College Readiness Benchmarks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75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Grade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Times New Roman"/>
                          <a:cs typeface="Times New Roman"/>
                        </a:rPr>
                        <a:t>Mathematics College Readiness Test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Benchmark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MAP Cut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MAP Normative Percentile Rank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325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EXPLORE Math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5325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PLAN Math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325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Times New Roman"/>
                        </a:rPr>
                        <a:t>ACT Math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258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Times New Roman"/>
                        </a:rPr>
                        <a:t>84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Goodness of Fit Statistics for Quadratic Regression Model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2560320"/>
        </p:xfrm>
        <a:graphic>
          <a:graphicData uri="http://schemas.openxmlformats.org/drawingml/2006/table">
            <a:tbl>
              <a:tblPr/>
              <a:tblGrid>
                <a:gridCol w="1066800"/>
                <a:gridCol w="2971800"/>
                <a:gridCol w="2057400"/>
                <a:gridCol w="27432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MAP Mathematics Test as Predictor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Grade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College Readiness Test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Times New Roman"/>
                          <a:cs typeface="Times New Roman"/>
                        </a:rPr>
                        <a:t>Correlations</a:t>
                      </a:r>
                      <a:r>
                        <a:rPr lang="en-US" sz="24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2400" i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24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Times New Roman"/>
                          <a:cs typeface="Times New Roman"/>
                        </a:rPr>
                        <a:t>Percent of Variance Accounted for (</a:t>
                      </a:r>
                      <a:r>
                        <a:rPr lang="en-US" sz="2400" i="1" dirty="0" smtClean="0"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2400" i="1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 smtClean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EXPLORE Mathematics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.825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68.0%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PLAN Mathematics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.802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64.3%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ACT Mathematics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Times New Roman"/>
                        </a:rPr>
                        <a:t>.870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Times New Roman"/>
                        </a:rPr>
                        <a:t>75.7%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23888" y="4267200"/>
          <a:ext cx="4086225" cy="1368425"/>
        </p:xfrm>
        <a:graphic>
          <a:graphicData uri="http://schemas.openxmlformats.org/presentationml/2006/ole">
            <p:oleObj spid="_x0000_s20481" name="Equation" r:id="rId3" imgW="1269720" imgH="4442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Prediction Accuracy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19198"/>
          <a:ext cx="9144000" cy="5410201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584887"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MAP Mathematics as Predictor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11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Percentage of Sample whose College Readiness Status was Accurately Predicted by MAP Score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97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Grade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Calibri"/>
                        </a:rPr>
                        <a:t>College Readiness Test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Calibri"/>
                        </a:rPr>
                        <a:t>Sample Size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Calibri"/>
                        </a:rPr>
                        <a:t>Percentage Correctly Predicted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Calibri"/>
                        </a:rPr>
                        <a:t>Percentage of False Positives 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Calibri"/>
                        </a:rPr>
                        <a:t>Percentage of False Negatives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1697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Calibri"/>
                        </a:rPr>
                        <a:t>EXPLORE Mathematics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12753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82%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8773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Calibri"/>
                        </a:rPr>
                        <a:t>PLAN Mathematics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9516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86%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8773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11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Calibri"/>
                        </a:rPr>
                        <a:t>ACT Mathematics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2948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91%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Calculations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11430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ngsbury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Kingsbury Template</Template>
  <TotalTime>255</TotalTime>
  <Words>1028</Words>
  <Application>Microsoft Office PowerPoint</Application>
  <PresentationFormat>On-screen Show (4:3)</PresentationFormat>
  <Paragraphs>467</Paragraphs>
  <Slides>14</Slides>
  <Notes>0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Kingsbury Template</vt:lpstr>
      <vt:lpstr>Equation</vt:lpstr>
      <vt:lpstr>College Readiness LINKING STUDY  </vt:lpstr>
      <vt:lpstr>Agenda</vt:lpstr>
      <vt:lpstr>Methods:  Sample</vt:lpstr>
      <vt:lpstr>Methods: Sample (cont)</vt:lpstr>
      <vt:lpstr>15 Models Explored in Total</vt:lpstr>
      <vt:lpstr>Estimated Math Cut Scores</vt:lpstr>
      <vt:lpstr>Goodness of Fit Statistics for Quadratic Regression Model</vt:lpstr>
      <vt:lpstr>Benchmark Prediction Accuracy</vt:lpstr>
      <vt:lpstr>Probability Calculations</vt:lpstr>
      <vt:lpstr>Probability Tables</vt:lpstr>
      <vt:lpstr>Estimated Reading Cut Scores</vt:lpstr>
      <vt:lpstr>Estimated Language Usage Cut Scores</vt:lpstr>
      <vt:lpstr>Possible Student Level College Readiness Report</vt:lpstr>
      <vt:lpstr>A prototype graphic display of a college readiness report</vt:lpstr>
    </vt:vector>
  </TitlesOfParts>
  <Company>NWEA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Readiness LINKING STUDY  </dc:title>
  <dc:creator>michael.dahlin</dc:creator>
  <cp:lastModifiedBy>dan.henderson</cp:lastModifiedBy>
  <cp:revision>36</cp:revision>
  <cp:lastPrinted>2011-08-15T02:12:59Z</cp:lastPrinted>
  <dcterms:created xsi:type="dcterms:W3CDTF">2012-01-10T17:44:05Z</dcterms:created>
  <dcterms:modified xsi:type="dcterms:W3CDTF">2012-02-07T20:00:58Z</dcterms:modified>
</cp:coreProperties>
</file>